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</p:sldMasterIdLst>
  <p:notesMasterIdLst>
    <p:notesMasterId r:id="rId24"/>
  </p:notesMasterIdLst>
  <p:handoutMasterIdLst>
    <p:handoutMasterId r:id="rId25"/>
  </p:handoutMasterIdLst>
  <p:sldIdLst>
    <p:sldId id="262" r:id="rId2"/>
    <p:sldId id="263" r:id="rId3"/>
    <p:sldId id="264" r:id="rId4"/>
    <p:sldId id="328" r:id="rId5"/>
    <p:sldId id="293" r:id="rId6"/>
    <p:sldId id="292" r:id="rId7"/>
    <p:sldId id="318" r:id="rId8"/>
    <p:sldId id="305" r:id="rId9"/>
    <p:sldId id="306" r:id="rId10"/>
    <p:sldId id="307" r:id="rId11"/>
    <p:sldId id="308" r:id="rId12"/>
    <p:sldId id="309" r:id="rId13"/>
    <p:sldId id="310" r:id="rId14"/>
    <p:sldId id="295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29" r:id="rId2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nat, Jordan" initials="GJ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96" autoAdjust="0"/>
    <p:restoredTop sz="94731" autoAdjust="0"/>
  </p:normalViewPr>
  <p:slideViewPr>
    <p:cSldViewPr>
      <p:cViewPr varScale="1">
        <p:scale>
          <a:sx n="86" d="100"/>
          <a:sy n="86" d="100"/>
        </p:scale>
        <p:origin x="-21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3659203-6DDD-49B4-9002-40256EBD5D69}" type="datetimeFigureOut">
              <a:rPr lang="en-US" smtClean="0"/>
              <a:t>17-04-28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FF0240B-1C31-4E8C-89AF-A42990C55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7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F66C343-2823-429F-B19F-123574149AF0}" type="datetimeFigureOut">
              <a:rPr lang="en-US" smtClean="0"/>
              <a:t>17-04-28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FF3C0A2-D31E-4B55-BB36-41B8E67AD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0A2-D31E-4B55-BB36-41B8E67AD5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2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0A2-D31E-4B55-BB36-41B8E67AD5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2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C0A2-D31E-4B55-BB36-41B8E67AD53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2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8382000" cy="1600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8400737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6925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4114800" cy="36925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24200" cy="10223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24200" cy="4508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1"/>
            <a:ext cx="5111750" cy="56705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5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57200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85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6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 userDrawn="1"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2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3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d Ba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/>
          <p:cNvSpPr/>
          <p:nvPr userDrawn="1"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2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848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8260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7414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799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382000" cy="4343400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 panose="020B0604020202020204" pitchFamily="34" charset="0"/>
              <a:buChar char="−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Courier New" panose="02070309020205020404" pitchFamily="49" charset="0"/>
              <a:buChar char="o"/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27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9646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645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8080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056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1843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751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8072"/>
          </a:xfrm>
        </p:spPr>
        <p:txBody>
          <a:bodyPr>
            <a:normAutofit/>
          </a:bodyPr>
          <a:lstStyle>
            <a:lvl1pPr>
              <a:buNone/>
              <a:defRPr/>
            </a:lvl1pPr>
            <a:lvl2pPr marL="173038" indent="-173038">
              <a:buClr>
                <a:srgbClr val="E00034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347663" indent="-174625">
              <a:buClr>
                <a:srgbClr val="005293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9A32-33E3-4D69-9509-2B5D533326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225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8072"/>
          </a:xfrm>
        </p:spPr>
        <p:txBody>
          <a:bodyPr>
            <a:normAutofit/>
          </a:bodyPr>
          <a:lstStyle>
            <a:lvl1pPr>
              <a:buNone/>
              <a:defRPr/>
            </a:lvl1pPr>
            <a:lvl2pPr marL="173038" indent="-173038">
              <a:buClr>
                <a:srgbClr val="E00034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347663" indent="-174625">
              <a:buClr>
                <a:srgbClr val="005293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9A32-33E3-4D69-9509-2B5D533326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6518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6171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28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&quot;&quot;"/>
          <p:cNvSpPr/>
          <p:nvPr/>
        </p:nvSpPr>
        <p:spPr>
          <a:xfrm rot="16200000">
            <a:off x="3505200" y="-1523999"/>
            <a:ext cx="213360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0"/>
            <a:ext cx="8153400" cy="1524000"/>
          </a:xfrm>
        </p:spPr>
        <p:txBody>
          <a:bodyPr anchor="ctr">
            <a:normAutofit/>
          </a:bodyPr>
          <a:lstStyle>
            <a:lvl1pPr algn="ctr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4267200"/>
            <a:ext cx="8153400" cy="749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6373813"/>
            <a:ext cx="23653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 descr="&quot;&quot;"/>
          <p:cNvSpPr/>
          <p:nvPr userDrawn="1"/>
        </p:nvSpPr>
        <p:spPr>
          <a:xfrm rot="16200000">
            <a:off x="3505200" y="-1523999"/>
            <a:ext cx="213360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noFill/>
              </a:ln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6373813"/>
            <a:ext cx="23653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19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5226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11336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4" indent="-173034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48" indent="-174621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8CDA-FF43-449A-BE67-3B707A3822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0345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11336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4" indent="-173034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48" indent="-174621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8CDA-FF43-449A-BE67-3B707A3822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7387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11336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4" indent="-173034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48" indent="-174621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8CDA-FF43-449A-BE67-3B707A3822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0372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auto">
          <a:xfrm>
            <a:off x="7162800" y="6438106"/>
            <a:ext cx="1981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C9306352-FC2D-467F-82A4-D9923AC70947}" type="slidenum">
              <a:rPr lang="en-US" sz="1000" smtClean="0">
                <a:solidFill>
                  <a:srgbClr val="7F7F7F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52400" y="6475413"/>
            <a:ext cx="48006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800" dirty="0">
                <a:latin typeface="Arial" charset="0"/>
              </a:rPr>
              <a:t>© 2015 Scientific Games Corporation. 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1800" cap="none" baseline="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51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7257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1778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365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2400" y="6508751"/>
            <a:ext cx="4800600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© 2016 Scientific Games Corporation. 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56217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SG_CORP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254000"/>
            <a:ext cx="847725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4563"/>
          </a:xfrm>
        </p:spPr>
        <p:txBody>
          <a:bodyPr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57200"/>
          </a:xfrm>
        </p:spPr>
        <p:txBody>
          <a:bodyPr anchor="ctr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86CA-8FDF-419E-8E2A-F548451E1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52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3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 descr="&quot;&quot;"/>
          <p:cNvSpPr/>
          <p:nvPr userDrawn="1"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243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3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d Ba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 descr="&quot;&quot;"/>
          <p:cNvSpPr/>
          <p:nvPr userDrawn="1"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2432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1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theme" Target="../theme/theme1.xml"/><Relationship Id="rId4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382000" cy="426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42323"/>
            <a:ext cx="457200" cy="387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FEF4-47FE-43C0-8A34-2652E10A11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64619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646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8" name="Rectangle 7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6373813"/>
            <a:ext cx="23653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6373813"/>
            <a:ext cx="23653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21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09" r:id="rId13"/>
    <p:sldLayoutId id="2147483714" r:id="rId14"/>
    <p:sldLayoutId id="2147483691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7" r:id="rId34"/>
    <p:sldLayoutId id="2147483748" r:id="rId35"/>
    <p:sldLayoutId id="2147483749" r:id="rId36"/>
    <p:sldLayoutId id="2147483750" r:id="rId37"/>
    <p:sldLayoutId id="2147483751" r:id="rId3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−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arpedgepicks.com/" TargetMode="Externa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Sports </a:t>
            </a:r>
            <a:r>
              <a:rPr lang="en-US" sz="3600" b="1" dirty="0" smtClean="0"/>
              <a:t>Betting in Canada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4191000"/>
            <a:ext cx="8153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April, 2017</a:t>
            </a:r>
            <a:endParaRPr lang="en-US" dirty="0"/>
          </a:p>
          <a:p>
            <a:endParaRPr lang="en-US" dirty="0"/>
          </a:p>
          <a:p>
            <a:r>
              <a:rPr lang="en-US" dirty="0"/>
              <a:t>Harley Redlick, H. </a:t>
            </a:r>
            <a:r>
              <a:rPr lang="en-US" dirty="0" err="1"/>
              <a:t>Redlick</a:t>
            </a:r>
            <a:r>
              <a:rPr lang="en-US" dirty="0"/>
              <a:t> </a:t>
            </a:r>
            <a:r>
              <a:rPr lang="en-US" dirty="0" smtClean="0"/>
              <a:t>Consulting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3306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sans-serif"/>
              </a:rPr>
              <a:t>Osgoode</a:t>
            </a:r>
            <a:r>
              <a:rPr lang="en-CA" b="1" i="1" dirty="0">
                <a:latin typeface="sans-serif"/>
              </a:rPr>
              <a:t> </a:t>
            </a:r>
            <a:r>
              <a:rPr lang="en-CA" b="1" dirty="0">
                <a:latin typeface="sans-serif"/>
              </a:rPr>
              <a:t>Certificate in Gaming Law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828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3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Betting In Canada (Cont’d)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382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criminal code BANS single sports betting in </a:t>
            </a:r>
            <a:r>
              <a:rPr lang="en-US" dirty="0" smtClean="0"/>
              <a:t>Canada (policy reason was fear of match fixing)</a:t>
            </a:r>
            <a:endParaRPr lang="en-US" dirty="0"/>
          </a:p>
          <a:p>
            <a:r>
              <a:rPr lang="en-US" dirty="0"/>
              <a:t>By forcing parlays, VIG (or juice or casino commission) multiplies, putting players at a significant disadvantage</a:t>
            </a:r>
          </a:p>
          <a:p>
            <a:r>
              <a:rPr lang="en-US" dirty="0"/>
              <a:t>Lottery mandated types of returns, 30%+ margins hurts players (remember sports books strive for 7%)</a:t>
            </a:r>
          </a:p>
          <a:p>
            <a:r>
              <a:rPr lang="en-US" dirty="0"/>
              <a:t>Many lotteries offer static (constant) odds: </a:t>
            </a:r>
          </a:p>
          <a:p>
            <a:pPr lvl="1"/>
            <a:r>
              <a:rPr lang="en-US" dirty="0"/>
              <a:t>forces operators to pull games vs dynamic (changing odds) </a:t>
            </a:r>
          </a:p>
          <a:p>
            <a:pPr lvl="1"/>
            <a:r>
              <a:rPr lang="en-US" dirty="0"/>
              <a:t>forces lottery operators to release lines slower (they are vulnerable to sharps and cannot be changed if unknown info goes a certain way)</a:t>
            </a:r>
          </a:p>
          <a:p>
            <a:pPr lvl="1"/>
            <a:r>
              <a:rPr lang="en-US" dirty="0"/>
              <a:t>The TWO factors above combine to create limited offerings (to limit exposure) reducing customer game selection and satisfaction (gamblers only remember pulled games that cost them money)</a:t>
            </a:r>
          </a:p>
          <a:p>
            <a:r>
              <a:rPr lang="en-US" dirty="0"/>
              <a:t>Offerings at retailers:</a:t>
            </a:r>
          </a:p>
          <a:p>
            <a:pPr lvl="1"/>
            <a:r>
              <a:rPr lang="en-US" dirty="0"/>
              <a:t>Hard as either dynamic (odds changing, tough to know what odds you get) or static (frustrating because games get pulled and you have to refill ticket)</a:t>
            </a:r>
          </a:p>
          <a:p>
            <a:pPr lvl="1"/>
            <a:r>
              <a:rPr lang="en-US" dirty="0"/>
              <a:t>Challenging in urban centers as operators do not have English as a 1</a:t>
            </a:r>
            <a:r>
              <a:rPr lang="en-US" baseline="30000" dirty="0"/>
              <a:t>st</a:t>
            </a:r>
            <a:r>
              <a:rPr lang="en-US" dirty="0"/>
              <a:t> language and struggle to explain the problem the old machines may be having and are the ones reading it to customers off a faded screen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6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Comparing Provincial Offerings to Leading International Sports book: Tuesday April 11, 2017</a:t>
            </a:r>
            <a:r>
              <a:rPr lang="en-US" sz="27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644602"/>
              </p:ext>
            </p:extLst>
          </p:nvPr>
        </p:nvGraphicFramePr>
        <p:xfrm>
          <a:off x="914400" y="1476110"/>
          <a:ext cx="7543799" cy="4543689"/>
        </p:xfrm>
        <a:graphic>
          <a:graphicData uri="http://schemas.openxmlformats.org/drawingml/2006/table">
            <a:tbl>
              <a:tblPr/>
              <a:tblGrid>
                <a:gridCol w="904305"/>
                <a:gridCol w="797215"/>
                <a:gridCol w="2213165"/>
                <a:gridCol w="630633"/>
                <a:gridCol w="606835"/>
                <a:gridCol w="583038"/>
                <a:gridCol w="797215"/>
                <a:gridCol w="1011393"/>
              </a:tblGrid>
              <a:tr h="558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of Bets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 Games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Dynamic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Game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Avg House Take%/bet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 Avg House Take (%)*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09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 365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10k+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base, bask, soc, hky, golf, tennis, e-sports, car race, rugby, fighting, horseracing, dogracing, cycling, darts, golf, snooker, other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y**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ALC ProLine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base, bask, soc, hky, MMA, 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Quebec Miseojeu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1k+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base, hock, soc, bask, fighting, car race, esports, rugby, tennis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8.5-13.5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OLG ProLine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base, bask, soc ***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52.1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WCLC Sport Select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base, bask, soc, hky   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52.1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 Play Now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10k+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base, bask, soc, hky, golf, tennis, e-sports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 Sports Action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base, bask, soc, hky   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124" marR="11124" marT="11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21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821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Multiplies avg house take % by minimum number of games you have to bet.  Lotto parlays CRUSH YOU, some bet 6, this 3</a:t>
                      </a:r>
                    </a:p>
                  </a:txBody>
                  <a:tcPr marL="11124" marR="11124" marT="11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821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 Bet 365 has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in-game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menu,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50%+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European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 book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business, under 20% Canter/US (newer but growing)</a:t>
                      </a:r>
                    </a:p>
                  </a:txBody>
                  <a:tcPr marL="11124" marR="11124" marT="11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821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 Ontario's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Proline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was the ONLY place not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offering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hockey playoff odds for Wednesday's games by Tuesday </a:t>
                      </a:r>
                    </a:p>
                  </a:txBody>
                  <a:tcPr marL="11124" marR="11124" marT="11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32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Regions, Different Ways, Directions &amp;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84019"/>
              </p:ext>
            </p:extLst>
          </p:nvPr>
        </p:nvGraphicFramePr>
        <p:xfrm>
          <a:off x="762000" y="1828800"/>
          <a:ext cx="7772400" cy="3962397"/>
        </p:xfrm>
        <a:graphic>
          <a:graphicData uri="http://schemas.openxmlformats.org/drawingml/2006/table">
            <a:tbl>
              <a:tblPr/>
              <a:tblGrid>
                <a:gridCol w="727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1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0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49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31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24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04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4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78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897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0501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 (m)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(m)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Internet (% of sale)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Population (m)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Sales/P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Profit/P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previous yr.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Profit Growth (%)*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Atlantic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$19.50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$6.65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-7.0%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Quebec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$9.70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$3.67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Ontario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$26.13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$9.48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-9.2%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Western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$19.23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$8.31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-8.5%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3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$19.74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$5.53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37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Absolute figure.   Ontario's population also ROSE by 1.5%, so decline even worse PP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37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Source: EL Sports Congress June 2016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9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Provincial Strategies &amp;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382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Both BC &amp; Quebec are coming from a really low base, with average profit per adult at approx. HALF of Western Canada and Ontario</a:t>
            </a:r>
          </a:p>
          <a:p>
            <a:r>
              <a:rPr lang="en-US" dirty="0"/>
              <a:t>However, BC &amp; Quebec are pushing online wagering and boosting their product offerings and seeing strong growth rates</a:t>
            </a:r>
          </a:p>
          <a:p>
            <a:r>
              <a:rPr lang="en-US" dirty="0"/>
              <a:t>Western Canada &amp; Ontario have had success with their high margin lotto offering: static odds &amp; </a:t>
            </a:r>
            <a:r>
              <a:rPr lang="en-US" dirty="0" smtClean="0"/>
              <a:t>3 </a:t>
            </a:r>
            <a:r>
              <a:rPr lang="en-US" dirty="0"/>
              <a:t>event </a:t>
            </a:r>
            <a:r>
              <a:rPr lang="en-US" dirty="0" smtClean="0"/>
              <a:t>parlay requirement</a:t>
            </a:r>
            <a:endParaRPr lang="en-US" dirty="0"/>
          </a:p>
          <a:p>
            <a:r>
              <a:rPr lang="en-US" dirty="0"/>
              <a:t>OLG still enjoys the largest profit per person, BUT without an internet offering and declining growth, a change is if it hopes to have future success</a:t>
            </a:r>
          </a:p>
          <a:p>
            <a:r>
              <a:rPr lang="en-US" dirty="0"/>
              <a:t>It does not help OLG’s ProLine that half its population is in Toronto and the real estate boom has made it too expensive to run a convenience store (with lottery terminal).   9,600 current terminal machines (9,700 a year ago).  </a:t>
            </a:r>
            <a:r>
              <a:rPr lang="en-US" dirty="0" err="1"/>
              <a:t>Yorkdale</a:t>
            </a:r>
            <a:r>
              <a:rPr lang="en-US" dirty="0"/>
              <a:t> </a:t>
            </a:r>
            <a:r>
              <a:rPr lang="en-US" dirty="0" smtClean="0"/>
              <a:t>&amp; First Canadian Place lost </a:t>
            </a:r>
            <a:r>
              <a:rPr lang="en-US" dirty="0"/>
              <a:t>its kiosks to pop up stores, gentrification has turned old convenience stories into hip new coffee shops</a:t>
            </a:r>
          </a:p>
          <a:p>
            <a:r>
              <a:rPr lang="en-US" dirty="0"/>
              <a:t>NOTE: Lottery sales for OLG are strong &amp; growing.   Up 15% and over $3.7BIL (gross).   These key high level figures are strong and mask the lost potential in their sports offering </a:t>
            </a:r>
            <a:r>
              <a:rPr lang="en-US" dirty="0" smtClean="0"/>
              <a:t>(OLG under the right guidance could still </a:t>
            </a:r>
            <a:r>
              <a:rPr lang="en-US" dirty="0"/>
              <a:t>pivot and see $5-20mil profit windfalls annually)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3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Study—OLG v. Norsk Tipping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42063"/>
            <a:ext cx="457200" cy="387350"/>
          </a:xfrm>
        </p:spPr>
        <p:txBody>
          <a:bodyPr/>
          <a:lstStyle/>
          <a:p>
            <a:fld id="{5F74FEF4-47FE-43C0-8A34-2652E10A11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7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Norway’s Dynamic Lottery Product Wins 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2511" y="1447800"/>
            <a:ext cx="4195689" cy="48945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By embracing technology, with dynamic offerings, a long history, in-game and single sports betting, Norway’s lottery product offering is strong, earning more than 2x as much per capita</a:t>
            </a:r>
          </a:p>
          <a:p>
            <a:r>
              <a:rPr lang="en-US" dirty="0"/>
              <a:t>With lower margins, Norway’s model is more sustainable</a:t>
            </a:r>
          </a:p>
          <a:p>
            <a:r>
              <a:rPr lang="en-US" dirty="0"/>
              <a:t>Net profit is likely 3x as high because Norway’s dynamic odds are easy to outsource or manage</a:t>
            </a:r>
          </a:p>
          <a:p>
            <a:pPr lvl="1"/>
            <a:r>
              <a:rPr lang="en-US" dirty="0"/>
              <a:t>OLG creates its own games and odds with a team in </a:t>
            </a:r>
            <a:r>
              <a:rPr lang="en-US" dirty="0" smtClean="0"/>
              <a:t>SSM:  </a:t>
            </a:r>
            <a:r>
              <a:rPr lang="en-US" dirty="0"/>
              <a:t>i</a:t>
            </a:r>
            <a:r>
              <a:rPr lang="en-US" dirty="0" smtClean="0"/>
              <a:t>nefficient </a:t>
            </a:r>
            <a:r>
              <a:rPr lang="en-US" dirty="0"/>
              <a:t>way to run a globally competitive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7621"/>
              </p:ext>
            </p:extLst>
          </p:nvPr>
        </p:nvGraphicFramePr>
        <p:xfrm>
          <a:off x="5029200" y="1142993"/>
          <a:ext cx="3814689" cy="4953009"/>
        </p:xfrm>
        <a:graphic>
          <a:graphicData uri="http://schemas.openxmlformats.org/drawingml/2006/table">
            <a:tbl>
              <a:tblPr/>
              <a:tblGrid>
                <a:gridCol w="1662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1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OLG ProLine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Norsk Tipping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since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1990s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1940s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online?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since 2001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dynamic?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Sport?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Avg Bet Take*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 Avg Bet Take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Game release **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slow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fast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Game Betting?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Offerings?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&gt;100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1000+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sports offered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approx. 4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10+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$290,000,000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$550,000,000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13,600,000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5,000,000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 per capita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$110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profit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$105,200,000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$88,000,000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per capita***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profit margin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previous year sales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$115,900,000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$87,700,000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YoY Profit Change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-$10,700,000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$300,000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YoY Profit Growth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-9.23%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0.34%</a:t>
                      </a:r>
                    </a:p>
                  </a:txBody>
                  <a:tcPr marL="9378" marR="9378" marT="9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2848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But Norsk allows single sport so losing 12% v 5% at sportsbook, while OLG requires 3 bets so avg loss is 52% (15%^3)</a:t>
                      </a:r>
                    </a:p>
                  </a:txBody>
                  <a:tcPr marL="9378" marR="9378" marT="93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2848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 Norsk offered odds on the Leafs playoff game Monday (match set Sunday).   OLG didn't release until Wednesday.</a:t>
                      </a:r>
                    </a:p>
                  </a:txBody>
                  <a:tcPr marL="9378" marR="9378" marT="9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96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 All people not just adults, tough to get other comps.</a:t>
                      </a:r>
                    </a:p>
                  </a:txBody>
                  <a:tcPr marL="9378" marR="9378" marT="93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70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OLG do well in sports?   POOLS!!!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799"/>
            <a:ext cx="8382000" cy="47244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/>
              <a:t>Industry experts maintain that </a:t>
            </a:r>
            <a:r>
              <a:rPr lang="en-US" sz="1600" dirty="0"/>
              <a:t>governments </a:t>
            </a:r>
            <a:r>
              <a:rPr lang="en-US" sz="1600" dirty="0" smtClean="0"/>
              <a:t>are </a:t>
            </a:r>
            <a:r>
              <a:rPr lang="en-US" sz="1600" dirty="0"/>
              <a:t>GREAT at running lotteries, just not casinos and other complex products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OLG runs a form of lottery for sports called Pools and for them it</a:t>
            </a:r>
            <a:r>
              <a:rPr lang="mr-IN" sz="1600" dirty="0"/>
              <a:t>’</a:t>
            </a:r>
            <a:r>
              <a:rPr lang="en-US" sz="1600" dirty="0"/>
              <a:t>s a risk free, low cost, big hit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Its offered almost daily, in all sports, but is BY FAR the biggest for the NFL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Pick every game’s winner straight up, pay $5, win all the games, you win the (sometimes big) prize pool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OLG makes over $6mil on this from just 17 NFL weeks alone, 5+% of their profit, with ZERO risk and REDUCED cost (no staff to set lines, monitor line movement, etc.)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This pool product is SIMPLE, CHEAP, FUN, and has a chance for a BIG payday: key success factors for lottery products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By contrast, general OLG sports betting, with filling out a form at a convenience store with games taken off the board, old terminal machines that can’t read selections, multiple choices (pt. spread v PL, + or not), at overall low winning margins for the players is NOT COMPETITIVE when you can bet online from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52800"/>
            <a:ext cx="7924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61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Catch Me if You Can</a:t>
            </a:r>
            <a:br>
              <a:rPr lang="en-US" b="1" dirty="0"/>
            </a:br>
            <a:r>
              <a:rPr lang="en-US" b="1" dirty="0"/>
              <a:t>How you can beat OLG’s ProLine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42063"/>
            <a:ext cx="457200" cy="387350"/>
          </a:xfrm>
        </p:spPr>
        <p:txBody>
          <a:bodyPr/>
          <a:lstStyle/>
          <a:p>
            <a:fld id="{5F74FEF4-47FE-43C0-8A34-2652E10A11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32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One Make Money?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382000" cy="4495800"/>
          </a:xfrm>
        </p:spPr>
        <p:txBody>
          <a:bodyPr>
            <a:normAutofit fontScale="92500"/>
          </a:bodyPr>
          <a:lstStyle/>
          <a:p>
            <a:r>
              <a:rPr lang="en-US" dirty="0"/>
              <a:t>Question: recall that OLG’s profit margin is ‘only’ 36% BUT the MINIMUM average house take is OVER 52%   (and MUCH HIGHER for some 5 &amp; 6 game parlays).   How can its overall margins be ‘so low’?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Answer: by finding inefficiencies in the government offerings, a sharp player can stay one step ahead of the OLG</a:t>
            </a:r>
          </a:p>
          <a:p>
            <a:endParaRPr lang="en-US" dirty="0"/>
          </a:p>
          <a:p>
            <a:r>
              <a:rPr lang="en-US" dirty="0"/>
              <a:t>What inefficiencies?</a:t>
            </a:r>
          </a:p>
          <a:p>
            <a:pPr lvl="1"/>
            <a:r>
              <a:rPr lang="en-US" dirty="0"/>
              <a:t>Static Odds</a:t>
            </a:r>
          </a:p>
          <a:p>
            <a:pPr lvl="1"/>
            <a:r>
              <a:rPr lang="en-US" dirty="0"/>
              <a:t>Correlated Parlays</a:t>
            </a:r>
          </a:p>
          <a:p>
            <a:pPr lvl="1"/>
            <a:r>
              <a:rPr lang="en-US" dirty="0"/>
              <a:t>Poorly Designed Government Games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89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Money Through Static Odds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7924800" cy="4953000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A dynamic sportsbook, whether live (in Las Vegas) or online, constantly changes the odds to reflect current information.   </a:t>
            </a:r>
          </a:p>
          <a:p>
            <a:r>
              <a:rPr lang="en-US" sz="1400" dirty="0"/>
              <a:t>E.G. Miami ‘opened’ as a 2pt favorite (close game) vs Cleveland in NBA action.   When it was announced midday that LeBron James and other Cleveland stars were resting, the line SHOTUP to 12 points</a:t>
            </a:r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r>
              <a:rPr lang="en-US" sz="1400" dirty="0"/>
              <a:t>HOWEVER, ProLine has static odds that </a:t>
            </a:r>
            <a:r>
              <a:rPr lang="en-US" sz="1400" b="1" dirty="0"/>
              <a:t>cannot</a:t>
            </a:r>
            <a:r>
              <a:rPr lang="en-US" sz="1400" dirty="0"/>
              <a:t> move, so when MAJOR injuries occur, i.e., LeBron James is scratched, the other side of the bet (Miami) becomes a GREAT BET, and ProLine then has to pull the game to protect its liability</a:t>
            </a:r>
            <a:endParaRPr lang="en-CA" sz="1400" dirty="0"/>
          </a:p>
          <a:p>
            <a:endParaRPr lang="en-US" sz="3200" dirty="0"/>
          </a:p>
          <a:p>
            <a:r>
              <a:rPr lang="en-US" sz="1400" dirty="0"/>
              <a:t>HOWEVER, before they get a chance to, attentive players bet </a:t>
            </a:r>
          </a:p>
          <a:p>
            <a:pPr marL="0" indent="0">
              <a:buNone/>
            </a:pPr>
            <a:r>
              <a:rPr lang="en-US" sz="1400" dirty="0"/>
              <a:t>       Miami at great odds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So, casual bettors lose out because they </a:t>
            </a:r>
            <a:r>
              <a:rPr lang="en-US" sz="1400" b="1" dirty="0"/>
              <a:t>cannot</a:t>
            </a:r>
            <a:r>
              <a:rPr lang="en-US" sz="1400" dirty="0"/>
              <a:t> bet the game as it isn’t offered, while Sharp bettors get a temporary great value play.   Bettors on Miami got 3.00 (or 3-2 on their money), when the ‘correct’, non-LeBron price was well under 2.00.   (extreme case)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Macintosh HD:Users:Harlan:Desktop:Screen Shot 2017-04-10 at 3.44.29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6705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67814"/>
            <a:ext cx="1409700" cy="109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intosh HD:Users:Harlan:Desktop:Screen Shot 2017-04-10 at 3.41.40 PM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60307"/>
            <a:ext cx="30480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9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Sports Betting 101</a:t>
            </a:r>
          </a:p>
          <a:p>
            <a:r>
              <a:rPr lang="en-US" dirty="0" smtClean="0"/>
              <a:t>Canada </a:t>
            </a:r>
            <a:r>
              <a:rPr lang="en-US" dirty="0"/>
              <a:t>Overview</a:t>
            </a:r>
          </a:p>
          <a:p>
            <a:r>
              <a:rPr lang="en-US" dirty="0"/>
              <a:t>Canadian Offering v. Global Competitors &amp; Regional Comparisons </a:t>
            </a:r>
            <a:r>
              <a:rPr lang="mr-IN" dirty="0"/>
              <a:t>–</a:t>
            </a:r>
            <a:r>
              <a:rPr lang="en-US" dirty="0"/>
              <a:t> There are NO Monopolies</a:t>
            </a:r>
          </a:p>
          <a:p>
            <a:r>
              <a:rPr lang="en-US" dirty="0"/>
              <a:t>Case Study—OLG v. Norsk Tipping</a:t>
            </a:r>
          </a:p>
          <a:p>
            <a:r>
              <a:rPr lang="en-US" dirty="0"/>
              <a:t>Catch Me if You Can—How You Can Beat ProLine.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67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Money Through Correlated Parlays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3962400" cy="48183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When betting a parlay, the odds multiply so IF one event is strongly correlated, or partially dependent, on the outcome of another parlayed event, the player enjoys a potential advantage wager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ProLine offers this opportunity daily in its Props offerings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ProLine has to charge even MORE VIG on props, 17.5% (v 15% other PL) to the average player to compensate (38% avg payback, 62% OLG take for 3 team avg v 48%).   IF you bet a random 6 teamer on Props, the OLG’s avg take is 84%, you get back 16 cents on the dollar wagered on Props.   OLG is aiming to take approx. 40</a:t>
            </a:r>
            <a:r>
              <a:rPr lang="en-US" sz="2000" dirty="0" smtClean="0"/>
              <a:t>%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 descr="Macintosh HD:Users:Harlan:Desktop:Screen Shot 2017-04-17 at 10.33.00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877945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953000" y="2590800"/>
            <a:ext cx="3877945" cy="1143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rmAutofit fontScale="92500"/>
          </a:bodyPr>
          <a:lstStyle/>
          <a:p>
            <a:r>
              <a:rPr lang="en-US" kern="1200" dirty="0">
                <a:solidFill>
                  <a:schemeClr val="bg1"/>
                </a:solidFill>
              </a:rPr>
              <a:t>In this case, if Schwarber, the Cubs leadoff hitter, gets hits, there is a BETTER CHANCE, Rizzo or Bryant get an RBI.   Highly correlated events.</a:t>
            </a:r>
          </a:p>
        </p:txBody>
      </p:sp>
    </p:spTree>
    <p:extLst>
      <p:ext uri="{BB962C8B-B14F-4D97-AF65-F5344CB8AC3E}">
        <p14:creationId xmlns:p14="http://schemas.microsoft.com/office/powerpoint/2010/main" val="3862140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Money Through Poorly Designed Games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Given the constraints of parlay betting and the target of huge lottery style profit margins, OLG creatively designs their ‘own’ games</a:t>
            </a:r>
          </a:p>
          <a:p>
            <a:r>
              <a:rPr lang="en-US" dirty="0"/>
              <a:t>This is an attempt to keep customers re-engaged when they are losing 50%+ of their money per ProLine ticket</a:t>
            </a:r>
          </a:p>
          <a:p>
            <a:r>
              <a:rPr lang="en-US" dirty="0"/>
              <a:t>Sometimes the games they design are mathematically flawed</a:t>
            </a:r>
          </a:p>
          <a:p>
            <a:r>
              <a:rPr lang="en-US" dirty="0"/>
              <a:t>I ‘cracked’ the OLG’s Baseball   </a:t>
            </a:r>
          </a:p>
          <a:p>
            <a:pPr marL="0" indent="0">
              <a:buNone/>
            </a:pPr>
            <a:r>
              <a:rPr lang="en-US" dirty="0"/>
              <a:t>    Hitting Game (BBH) in 2005, then </a:t>
            </a:r>
          </a:p>
          <a:p>
            <a:pPr marL="0" indent="0">
              <a:buNone/>
            </a:pPr>
            <a:r>
              <a:rPr lang="en-US" dirty="0"/>
              <a:t>    published this case for Ivey (see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hlinkClick r:id="rId2"/>
              </a:rPr>
              <a:t>www.sharpedgepicks.com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for detail)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944645"/>
            <a:ext cx="3657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42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Questions?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382000" cy="4495800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819400"/>
            <a:ext cx="2971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4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dirty="0"/>
              <a:t>Sports Betting 101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42063"/>
            <a:ext cx="457200" cy="38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Clr>
                <a:srgbClr val="E00034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600"/>
              </a:spcAft>
              <a:buClr>
                <a:srgbClr val="005293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C78B42DC-9701-4E1A-A665-16E828653ACE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Sports Betting 101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382000" cy="4953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Types of bets: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Single game: point spread (50-50), over/under score (50-50), money line (odds/favorite)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Parlay: betting multiple events where they ALL need to win but payoff multiplies.  Lottery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Exotics: season long, proposition bets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 Game wagering: bet on the game while it is in progress with dynamic updated odds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How do Sportsbooks make money: a markup fee on losing bets, known as VIG or juice.   You generally lay 1.1x to win x on a flat bet (against the spread or over/under)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Types of Sportsbooks: Las Vegas (B&amp;M), online (legal in most of Europe), local bookies (often giving credit)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Operator jargon: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Handle: Total amount wagered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Gross Gaming Yield (GGY): Revenue after winnings are paid out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Sportsbooks have the same general goal: balance the betting and collect a (usually) 10% fee from the losing bets (you lose approximately half the time so average take is approximately 5%, the GGY).   Books catering to more astute gamblers (sharps) deal in big bets, and aim for ~3%. Books catering to casual players aim for 7% (get margins above 5 through parlays &amp; exotics with extra VIG)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How do you balance action and limit risk: dynamic odds that change with betting action (info based, like  stock market).  Start with low limits to reduce exposure, increase it once betting market becomes deeper (more liquid and defined).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4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Canada Overview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42063"/>
            <a:ext cx="457200" cy="387350"/>
          </a:xfrm>
        </p:spPr>
        <p:txBody>
          <a:bodyPr/>
          <a:lstStyle/>
          <a:p>
            <a:fld id="{5F74FEF4-47FE-43C0-8A34-2652E10A11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8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By Lottery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624565" cy="4191000"/>
          </a:xfrm>
          <a:prstGeom prst="rect">
            <a:avLst/>
          </a:prstGeom>
        </p:spPr>
      </p:pic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457200" y="6096000"/>
            <a:ext cx="3505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Aft>
                <a:spcPts val="600"/>
              </a:spcAft>
              <a:buClr>
                <a:srgbClr val="E00034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Aft>
                <a:spcPts val="600"/>
              </a:spcAft>
              <a:buClr>
                <a:srgbClr val="005293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lvl="1"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latin typeface="Calibri" panose="020F0502020204030204" pitchFamily="34" charset="0"/>
              </a:rPr>
              <a:t>Source: EL Sports Congress June 2016</a:t>
            </a:r>
          </a:p>
        </p:txBody>
      </p:sp>
    </p:spTree>
    <p:extLst>
      <p:ext uri="{BB962C8B-B14F-4D97-AF65-F5344CB8AC3E}">
        <p14:creationId xmlns:p14="http://schemas.microsoft.com/office/powerpoint/2010/main" val="408735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by Sport by Lottery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1219200" y="6567409"/>
            <a:ext cx="3505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Aft>
                <a:spcPts val="600"/>
              </a:spcAft>
              <a:buClr>
                <a:srgbClr val="E00034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Aft>
                <a:spcPts val="600"/>
              </a:spcAft>
              <a:buClr>
                <a:srgbClr val="005293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lvl="1">
              <a:spcAft>
                <a:spcPct val="0"/>
              </a:spcAft>
              <a:buClrTx/>
              <a:buSzTx/>
              <a:buNone/>
            </a:pPr>
            <a:r>
              <a:rPr lang="en-US" altLang="en-US" sz="600" dirty="0">
                <a:latin typeface="Calibri" panose="020F0502020204030204" pitchFamily="34" charset="0"/>
              </a:rPr>
              <a:t>Source: EL Sports Congress June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371601"/>
            <a:ext cx="8077200" cy="1447799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Chart in Euros (multiply by 1.35).  Approximately </a:t>
            </a:r>
            <a:r>
              <a:rPr lang="en-US" dirty="0"/>
              <a:t>$560mil (of the $570mil) of Canadian sports lottery sales are in the 5 big team </a:t>
            </a:r>
            <a:r>
              <a:rPr lang="en-US" dirty="0" smtClean="0"/>
              <a:t>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Football </a:t>
            </a:r>
            <a:r>
              <a:rPr lang="en-US" dirty="0"/>
              <a:t>leads the way with over $165mil in sales ($95mil in Ont </a:t>
            </a:r>
            <a:r>
              <a:rPr lang="mr-IN" dirty="0"/>
              <a:t>–</a:t>
            </a:r>
            <a:r>
              <a:rPr lang="en-US" dirty="0"/>
              <a:t> huge), followed by hockey at $140mil+ (vs being an ‘other’ in the US).   Baseball has $120mil+ of sales (lots of games), followed by basketball (lots of games, but no NBA on ProLine in Ontario </a:t>
            </a:r>
            <a:r>
              <a:rPr lang="en-US" dirty="0" smtClean="0"/>
              <a:t>at </a:t>
            </a:r>
            <a:r>
              <a:rPr lang="en-US" dirty="0"/>
              <a:t>the time of the data, hence less ‘green’ </a:t>
            </a:r>
            <a:r>
              <a:rPr lang="mr-IN" dirty="0"/>
              <a:t>–</a:t>
            </a:r>
            <a:r>
              <a:rPr lang="en-US" dirty="0"/>
              <a:t> has college) at $90mil and lastly soccer at $40mil (multicultural </a:t>
            </a:r>
            <a:r>
              <a:rPr lang="en-US" dirty="0" smtClean="0"/>
              <a:t>appeal only </a:t>
            </a:r>
            <a:r>
              <a:rPr lang="en-US" dirty="0"/>
              <a:t>in Vancouver, Toronto, and Montreal)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49" y="2667000"/>
            <a:ext cx="630187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6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Canadian Offering vs. Global Competitors &amp; Regional Comparisons </a:t>
            </a:r>
            <a:r>
              <a:rPr lang="mr-IN" b="1" dirty="0"/>
              <a:t>–</a:t>
            </a:r>
            <a:r>
              <a:rPr lang="en-US" b="1" dirty="0"/>
              <a:t> There are NO Monopolies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42063"/>
            <a:ext cx="457200" cy="387350"/>
          </a:xfrm>
        </p:spPr>
        <p:txBody>
          <a:bodyPr/>
          <a:lstStyle/>
          <a:p>
            <a:fld id="{5F74FEF4-47FE-43C0-8A34-2652E10A11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4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Betting in Canada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2016: Lotteries produced $200m+ in profit on ~$570m in sales </a:t>
            </a:r>
          </a:p>
          <a:p>
            <a:r>
              <a:rPr lang="en-US" dirty="0"/>
              <a:t>36% profit margin.   Las Vegas &amp; online sports books dream of 7% </a:t>
            </a:r>
          </a:p>
          <a:p>
            <a:r>
              <a:rPr lang="en-US" dirty="0"/>
              <a:t>BUT, the $200m represents less then 2% of overall $15b legal gaming win amount in Canada with other lotto products and casino games representing 98%+.  (Its only 8% of total lotto sales in Ontario where </a:t>
            </a:r>
            <a:r>
              <a:rPr lang="en-US" dirty="0" smtClean="0"/>
              <a:t>Pro Line </a:t>
            </a:r>
            <a:r>
              <a:rPr lang="en-US" dirty="0"/>
              <a:t>sales PP are relatively high)   </a:t>
            </a:r>
          </a:p>
          <a:p>
            <a:r>
              <a:rPr lang="en-US" dirty="0"/>
              <a:t>Why so low?</a:t>
            </a:r>
          </a:p>
          <a:p>
            <a:pPr lvl="1"/>
            <a:r>
              <a:rPr lang="en-US" dirty="0"/>
              <a:t>Large grey or black market presence (CGA estimate total of $10-</a:t>
            </a:r>
            <a:r>
              <a:rPr lang="en-US" dirty="0" smtClean="0"/>
              <a:t>40 B </a:t>
            </a:r>
            <a:r>
              <a:rPr lang="en-US" dirty="0"/>
              <a:t>).  Even with a conservative $</a:t>
            </a:r>
            <a:r>
              <a:rPr lang="en-US" dirty="0" smtClean="0"/>
              <a:t>10 B </a:t>
            </a:r>
            <a:r>
              <a:rPr lang="en-US" dirty="0"/>
              <a:t>total and 4% margin, that’s 2x government run sports betting profit.  IF its $</a:t>
            </a:r>
            <a:r>
              <a:rPr lang="en-US" dirty="0" smtClean="0"/>
              <a:t>35 B </a:t>
            </a:r>
            <a:r>
              <a:rPr lang="en-US" dirty="0"/>
              <a:t>and 6%, its $2.1 B or more then 10x as profitable.    </a:t>
            </a:r>
          </a:p>
          <a:p>
            <a:pPr lvl="1"/>
            <a:r>
              <a:rPr lang="en-US" dirty="0"/>
              <a:t>No legal single sports betting</a:t>
            </a:r>
          </a:p>
          <a:p>
            <a:pPr lvl="1"/>
            <a:r>
              <a:rPr lang="en-US" dirty="0"/>
              <a:t>Mobile offerings aren’t prevalent and are weak (in terms of bonus, offerings, user experience) relative to grey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74FEF4-47FE-43C0-8A34-2652E10A11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27381"/>
      </p:ext>
    </p:extLst>
  </p:cSld>
  <p:clrMapOvr>
    <a:masterClrMapping/>
  </p:clrMapOvr>
</p:sld>
</file>

<file path=ppt/theme/theme1.xml><?xml version="1.0" encoding="utf-8"?>
<a:theme xmlns:a="http://schemas.openxmlformats.org/drawingml/2006/main" name="York U 2014">
  <a:themeElements>
    <a:clrScheme name="York">
      <a:dk1>
        <a:srgbClr val="000000"/>
      </a:dk1>
      <a:lt1>
        <a:sysClr val="window" lastClr="FFFFFF"/>
      </a:lt1>
      <a:dk2>
        <a:srgbClr val="E31837"/>
      </a:dk2>
      <a:lt2>
        <a:srgbClr val="666666"/>
      </a:lt2>
      <a:accent1>
        <a:srgbClr val="E31837"/>
      </a:accent1>
      <a:accent2>
        <a:srgbClr val="BFBFBF"/>
      </a:accent2>
      <a:accent3>
        <a:srgbClr val="666666"/>
      </a:accent3>
      <a:accent4>
        <a:srgbClr val="D59F0F"/>
      </a:accent4>
      <a:accent5>
        <a:srgbClr val="004A8D"/>
      </a:accent5>
      <a:accent6>
        <a:srgbClr val="B4A77A"/>
      </a:accent6>
      <a:hlink>
        <a:srgbClr val="E31837"/>
      </a:hlink>
      <a:folHlink>
        <a:srgbClr val="E31837"/>
      </a:folHlink>
    </a:clrScheme>
    <a:fontScheme name="Y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1837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5463</TotalTime>
  <Words>2655</Words>
  <Application>Microsoft Macintosh PowerPoint</Application>
  <PresentationFormat>On-screen Show (4:3)</PresentationFormat>
  <Paragraphs>349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York U 2014</vt:lpstr>
      <vt:lpstr>Sports Betting in Canada</vt:lpstr>
      <vt:lpstr>Agenda</vt:lpstr>
      <vt:lpstr>Sports Betting 101</vt:lpstr>
      <vt:lpstr>Sports Betting 101</vt:lpstr>
      <vt:lpstr>Canada Overview</vt:lpstr>
      <vt:lpstr>Sales By Lottery Corporation</vt:lpstr>
      <vt:lpstr>Sales by Sport by Lottery Corporation</vt:lpstr>
      <vt:lpstr>Canadian Offering vs. Global Competitors &amp; Regional Comparisons – There are NO Monopolies</vt:lpstr>
      <vt:lpstr>Sports Betting in Canada</vt:lpstr>
      <vt:lpstr>Sports Betting In Canada (Cont’d)</vt:lpstr>
      <vt:lpstr>Comparing Provincial Offerings to Leading International Sports book: Tuesday April 11, 2017 </vt:lpstr>
      <vt:lpstr>Different Regions, Different Ways, Directions &amp; Results</vt:lpstr>
      <vt:lpstr>Provincial Strategies &amp; Results</vt:lpstr>
      <vt:lpstr>Case Study—OLG v. Norsk Tipping</vt:lpstr>
      <vt:lpstr>Norway’s Dynamic Lottery Product Wins Out</vt:lpstr>
      <vt:lpstr>What does OLG do well in sports?   POOLS!!!</vt:lpstr>
      <vt:lpstr>Catch Me if You Can How you can beat OLG’s ProLine</vt:lpstr>
      <vt:lpstr>How Can One Make Money?</vt:lpstr>
      <vt:lpstr>Making Money Through Static Odds</vt:lpstr>
      <vt:lpstr>Making Money Through Correlated Parlays</vt:lpstr>
      <vt:lpstr>Making Money Through Poorly Designed Games</vt:lpstr>
      <vt:lpstr>Questions?</vt:lpstr>
    </vt:vector>
  </TitlesOfParts>
  <Company>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</dc:creator>
  <cp:lastModifiedBy>HRC</cp:lastModifiedBy>
  <cp:revision>385</cp:revision>
  <cp:lastPrinted>2017-04-21T16:16:43Z</cp:lastPrinted>
  <dcterms:created xsi:type="dcterms:W3CDTF">2013-10-17T15:24:33Z</dcterms:created>
  <dcterms:modified xsi:type="dcterms:W3CDTF">2017-04-28T17:33:36Z</dcterms:modified>
</cp:coreProperties>
</file>